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1" roundtripDataSignature="AMtx7mjCDw+2lbbu4kob/FzvuZb6/8ML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629678-3540-4221-A2B3-CF106C8AE4FD}">
  <a:tblStyle styleId="{C9629678-3540-4221-A2B3-CF106C8AE4F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0645FE9-534D-4F1F-958E-1A11E8F3000E}"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 name="Shape 9"/>
        <p:cNvGrpSpPr/>
        <p:nvPr/>
      </p:nvGrpSpPr>
      <p:grpSpPr>
        <a:xfrm>
          <a:off x="0" y="0"/>
          <a:ext cx="0" cy="0"/>
          <a:chOff x="0" y="0"/>
          <a:chExt cx="0" cy="0"/>
        </a:xfrm>
      </p:grpSpPr>
      <p:sp>
        <p:nvSpPr>
          <p:cNvPr id="10" name="Google Shape;10;p1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3" name="Google Shape;13;p12"/>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1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5" name="Google Shape;15;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2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2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3"/>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0" name="Google Shape;20;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6" name="Google Shape;26;p1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1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1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5"/>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3" name="Google Shape;33;p1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34" name="Google Shape;34;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1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7" name="Google Shape;3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1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2" name="Google Shape;4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1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1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8" name="Google Shape;48;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9"/>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1" name="Google Shape;51;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2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title"/>
          </p:nvPr>
        </p:nvSpPr>
        <p:spPr>
          <a:xfrm>
            <a:off x="382250" y="3987200"/>
            <a:ext cx="3944400" cy="88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1900">
                <a:solidFill>
                  <a:srgbClr val="000000"/>
                </a:solidFill>
              </a:rPr>
              <a:t>The aim of this project is to perform a comparative analysis of serial and parallel implementation of </a:t>
            </a:r>
            <a:r>
              <a:rPr lang="en" sz="1900" u="sng">
                <a:solidFill>
                  <a:srgbClr val="000000"/>
                </a:solidFill>
              </a:rPr>
              <a:t>Otsu thresholding</a:t>
            </a:r>
            <a:r>
              <a:rPr lang="en" sz="1900">
                <a:solidFill>
                  <a:srgbClr val="000000"/>
                </a:solidFill>
              </a:rPr>
              <a:t> and </a:t>
            </a:r>
            <a:r>
              <a:rPr lang="en" sz="1900" u="sng">
                <a:solidFill>
                  <a:srgbClr val="000000"/>
                </a:solidFill>
              </a:rPr>
              <a:t>K- means clustering</a:t>
            </a:r>
            <a:r>
              <a:rPr lang="en" sz="1900">
                <a:solidFill>
                  <a:srgbClr val="000000"/>
                </a:solidFill>
              </a:rPr>
              <a:t> for image segmentation in Python ( PyMP) and C(OpenMP) respectively.</a:t>
            </a:r>
            <a:endParaRPr sz="1900">
              <a:solidFill>
                <a:srgbClr val="000000"/>
              </a:solidFill>
            </a:endParaRPr>
          </a:p>
        </p:txBody>
      </p:sp>
      <p:sp>
        <p:nvSpPr>
          <p:cNvPr id="68" name="Google Shape;68;p1"/>
          <p:cNvSpPr txBox="1"/>
          <p:nvPr>
            <p:ph idx="2" type="body"/>
          </p:nvPr>
        </p:nvSpPr>
        <p:spPr>
          <a:xfrm>
            <a:off x="435950" y="491775"/>
            <a:ext cx="3987000" cy="83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 sz="3400">
                <a:solidFill>
                  <a:schemeClr val="accent1"/>
                </a:solidFill>
              </a:rPr>
              <a:t>Parallelising image segmentation</a:t>
            </a:r>
            <a:endParaRPr sz="3400">
              <a:solidFill>
                <a:schemeClr val="accent1"/>
              </a:solidFill>
            </a:endParaRPr>
          </a:p>
        </p:txBody>
      </p:sp>
      <p:sp>
        <p:nvSpPr>
          <p:cNvPr id="69" name="Google Shape;69;p1"/>
          <p:cNvSpPr txBox="1"/>
          <p:nvPr/>
        </p:nvSpPr>
        <p:spPr>
          <a:xfrm>
            <a:off x="4595700" y="1671975"/>
            <a:ext cx="45483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Contributions:</a:t>
            </a:r>
            <a:endParaRPr b="1" i="0" sz="1800" u="none" cap="none" strike="noStrike">
              <a:solidFill>
                <a:schemeClr val="lt1"/>
              </a:solidFill>
              <a:latin typeface="Roboto"/>
              <a:ea typeface="Roboto"/>
              <a:cs typeface="Roboto"/>
              <a:sym typeface="Roboto"/>
            </a:endParaRPr>
          </a:p>
          <a:p>
            <a:pPr indent="-330200" lvl="0" marL="457200" marR="0" rtl="0" algn="l">
              <a:lnSpc>
                <a:spcPct val="100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K Sudheeradh - 18D070016 - K-means analysis</a:t>
            </a:r>
            <a:endParaRPr b="0" i="0" sz="1600" u="none" cap="none" strike="noStrike">
              <a:solidFill>
                <a:schemeClr val="lt1"/>
              </a:solidFill>
              <a:latin typeface="Roboto"/>
              <a:ea typeface="Roboto"/>
              <a:cs typeface="Roboto"/>
              <a:sym typeface="Roboto"/>
            </a:endParaRPr>
          </a:p>
          <a:p>
            <a:pPr indent="-330200" lvl="0" marL="457200" marR="0" rtl="0" algn="l">
              <a:lnSpc>
                <a:spcPct val="100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Sudarshan Gupta -  190040119 - Otsu thresholding</a:t>
            </a:r>
            <a:endParaRPr b="0" i="0" sz="1600" u="none" cap="none" strike="noStrike">
              <a:solidFill>
                <a:schemeClr val="lt1"/>
              </a:solidFill>
              <a:latin typeface="Roboto"/>
              <a:ea typeface="Roboto"/>
              <a:cs typeface="Roboto"/>
              <a:sym typeface="Roboto"/>
            </a:endParaRPr>
          </a:p>
          <a:p>
            <a:pPr indent="-330200" lvl="0" marL="457200" marR="0" rtl="0" algn="l">
              <a:lnSpc>
                <a:spcPct val="100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Anubhaw Kuntal Xess - 150050100</a:t>
            </a:r>
            <a:endParaRPr b="0" i="0" sz="1600" u="none" cap="none" strike="noStrike">
              <a:solidFill>
                <a:schemeClr val="lt1"/>
              </a:solidFill>
              <a:latin typeface="Roboto"/>
              <a:ea typeface="Roboto"/>
              <a:cs typeface="Roboto"/>
              <a:sym typeface="Roboto"/>
            </a:endParaRPr>
          </a:p>
          <a:p>
            <a:pPr indent="-330200" lvl="0" marL="457200" marR="0" rtl="0" algn="l">
              <a:lnSpc>
                <a:spcPct val="100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Yogesh Punia   -  160100069</a:t>
            </a:r>
            <a:endParaRPr b="0" i="0" sz="1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0"/>
          <p:cNvPicPr preferRelativeResize="0"/>
          <p:nvPr/>
        </p:nvPicPr>
        <p:blipFill rotWithShape="1">
          <a:blip r:embed="rId3">
            <a:alphaModFix/>
          </a:blip>
          <a:srcRect b="0" l="0" r="0" t="0"/>
          <a:stretch/>
        </p:blipFill>
        <p:spPr>
          <a:xfrm>
            <a:off x="4873975" y="312525"/>
            <a:ext cx="4016400" cy="2259225"/>
          </a:xfrm>
          <a:prstGeom prst="rect">
            <a:avLst/>
          </a:prstGeom>
          <a:noFill/>
          <a:ln>
            <a:noFill/>
          </a:ln>
        </p:spPr>
      </p:pic>
      <p:sp>
        <p:nvSpPr>
          <p:cNvPr id="144" name="Google Shape;144;p10"/>
          <p:cNvSpPr txBox="1"/>
          <p:nvPr/>
        </p:nvSpPr>
        <p:spPr>
          <a:xfrm>
            <a:off x="7753100" y="412100"/>
            <a:ext cx="102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K = 32</a:t>
            </a:r>
            <a:endParaRPr b="0" i="0" sz="1700" u="none" cap="none" strike="noStrike">
              <a:solidFill>
                <a:srgbClr val="000000"/>
              </a:solidFill>
              <a:latin typeface="Roboto"/>
              <a:ea typeface="Roboto"/>
              <a:cs typeface="Roboto"/>
              <a:sym typeface="Roboto"/>
            </a:endParaRPr>
          </a:p>
        </p:txBody>
      </p:sp>
      <p:sp>
        <p:nvSpPr>
          <p:cNvPr id="145" name="Google Shape;145;p10"/>
          <p:cNvSpPr txBox="1"/>
          <p:nvPr/>
        </p:nvSpPr>
        <p:spPr>
          <a:xfrm>
            <a:off x="4902325" y="2692375"/>
            <a:ext cx="6796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Machine specifications: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(for k-means analysis)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Machine:    MacBook Pro (15-inch, 2019)</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Processor: 2.6 GHz 6-Core Intel Core i7</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Memory:    16 GB 2400 MHz DDR4</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Due to intel hyperthreading,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12(6*2) cores are available</a:t>
            </a:r>
            <a:endParaRPr b="0" i="0" sz="1400" u="none" cap="none" strike="noStrike">
              <a:solidFill>
                <a:srgbClr val="000000"/>
              </a:solidFill>
              <a:latin typeface="Roboto"/>
              <a:ea typeface="Roboto"/>
              <a:cs typeface="Roboto"/>
              <a:sym typeface="Roboto"/>
            </a:endParaRPr>
          </a:p>
        </p:txBody>
      </p:sp>
      <p:graphicFrame>
        <p:nvGraphicFramePr>
          <p:cNvPr id="146" name="Google Shape;146;p10"/>
          <p:cNvGraphicFramePr/>
          <p:nvPr/>
        </p:nvGraphicFramePr>
        <p:xfrm>
          <a:off x="107875" y="757625"/>
          <a:ext cx="3000000" cy="3000000"/>
        </p:xfrm>
        <a:graphic>
          <a:graphicData uri="http://schemas.openxmlformats.org/drawingml/2006/table">
            <a:tbl>
              <a:tblPr>
                <a:noFill/>
                <a:tableStyleId>{B0645FE9-534D-4F1F-958E-1A11E8F3000E}</a:tableStyleId>
              </a:tblPr>
              <a:tblGrid>
                <a:gridCol w="531950"/>
                <a:gridCol w="696150"/>
                <a:gridCol w="738975"/>
                <a:gridCol w="703275"/>
                <a:gridCol w="667575"/>
                <a:gridCol w="667575"/>
                <a:gridCol w="667575"/>
              </a:tblGrid>
              <a:tr h="515675">
                <a:tc rowSpan="2">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K</a:t>
                      </a:r>
                      <a:endParaRPr sz="900" u="none" cap="none" strike="noStrike"/>
                    </a:p>
                    <a:p>
                      <a:pPr indent="0" lvl="0" marL="0" marR="0" rtl="0" algn="ctr">
                        <a:lnSpc>
                          <a:spcPct val="115000"/>
                        </a:lnSpc>
                        <a:spcBef>
                          <a:spcPts val="0"/>
                        </a:spcBef>
                        <a:spcAft>
                          <a:spcPts val="0"/>
                        </a:spcAft>
                        <a:buClr>
                          <a:srgbClr val="000000"/>
                        </a:buClr>
                        <a:buSzPts val="900"/>
                        <a:buFont typeface="Arial"/>
                        <a:buNone/>
                      </a:pPr>
                      <a:r>
                        <a:rPr lang="en" sz="900" u="none" cap="none" strike="noStrike"/>
                        <a:t>(number of clusters)</a:t>
                      </a:r>
                      <a:endParaRPr sz="900" u="none" cap="none" strike="noStrike"/>
                    </a:p>
                    <a:p>
                      <a:pPr indent="0" lvl="0" marL="0" marR="0" rtl="0" algn="l">
                        <a:lnSpc>
                          <a:spcPct val="115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6">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Speedup</a:t>
                      </a:r>
                      <a:endParaRPr sz="900" u="none" cap="none" strike="noStrike"/>
                    </a:p>
                    <a:p>
                      <a:pPr indent="0" lvl="0" marL="0" marR="0" rtl="0" algn="ctr">
                        <a:lnSpc>
                          <a:spcPct val="115000"/>
                        </a:lnSpc>
                        <a:spcBef>
                          <a:spcPts val="0"/>
                        </a:spcBef>
                        <a:spcAft>
                          <a:spcPts val="0"/>
                        </a:spcAft>
                        <a:buClr>
                          <a:srgbClr val="000000"/>
                        </a:buClr>
                        <a:buSzPts val="900"/>
                        <a:buFont typeface="Arial"/>
                        <a:buNone/>
                      </a:pPr>
                      <a:r>
                        <a:rPr lang="en" sz="900" u="none" cap="none" strike="noStrike"/>
                        <a:t>n - number of threads</a:t>
                      </a:r>
                      <a:endParaRPr sz="900" u="none" cap="none" strike="noStrike"/>
                    </a:p>
                    <a:p>
                      <a:pPr indent="0" lvl="0" marL="0" marR="0" rtl="0" algn="l">
                        <a:lnSpc>
                          <a:spcPct val="115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r>
              <a:tr h="436500">
                <a:tc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n=2</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 = 4</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 = 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 = 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 = 10</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n = 12</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64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2</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1.726608018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2.5291486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3.409701188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3.72511895</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4.166761743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5.116193736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64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4.633681149</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4.90020286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7.711798334</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13.0583546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12.07151027</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13.8191043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64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5</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2.430719401</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8.040157976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9.43786579</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7.192305451</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7.585472905</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7.649238413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64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1.889731239</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3.769020294</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5.248721836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7.613048702</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5.924268448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13.36731483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464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16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1.257013336</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2.459695495</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4.803419738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4.907155589</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6.137241338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5.848801027</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99525">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32</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1.71627753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3.26762561</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4.18539055</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4.31181923</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4.874210719</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 sz="800" u="none" cap="none" strike="noStrike"/>
                        <a:t>5.22878398</a:t>
                      </a:r>
                      <a:endParaRPr sz="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147" name="Google Shape;147;p10"/>
          <p:cNvSpPr txBox="1"/>
          <p:nvPr/>
        </p:nvSpPr>
        <p:spPr>
          <a:xfrm>
            <a:off x="42550" y="3450300"/>
            <a:ext cx="489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nvSpPr>
        <p:spPr>
          <a:xfrm>
            <a:off x="741100" y="324300"/>
            <a:ext cx="74241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en" sz="2900" u="none" cap="none" strike="noStrike">
                <a:solidFill>
                  <a:schemeClr val="lt1"/>
                </a:solidFill>
                <a:latin typeface="Roboto"/>
                <a:ea typeface="Roboto"/>
                <a:cs typeface="Roboto"/>
                <a:sym typeface="Roboto"/>
              </a:rPr>
              <a:t>Otsu’s thresholding for image segmentation</a:t>
            </a:r>
            <a:endParaRPr b="0" i="0" sz="2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5" name="Google Shape;75;p2"/>
          <p:cNvSpPr txBox="1"/>
          <p:nvPr/>
        </p:nvSpPr>
        <p:spPr>
          <a:xfrm>
            <a:off x="493875" y="2190300"/>
            <a:ext cx="8086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Otsu's method is used to automatically perform clustering-based image thresholding, or, the reduction of a gray-level image to a binary image. The algorithm assumes that the image contains two classes of pixels following bimodal histogram (foreground pixels and background pixels), it then calculates the optimum threshold separating the two classes so that their combined spread (intra-class variance) is minimal, or equivalently (because the sum of pairwise squared distances is constant), so that their inter-class variance is maximal.</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nvSpPr>
        <p:spPr>
          <a:xfrm>
            <a:off x="828800" y="443900"/>
            <a:ext cx="7081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chemeClr val="lt1"/>
                </a:solidFill>
                <a:latin typeface="Roboto"/>
                <a:ea typeface="Roboto"/>
                <a:cs typeface="Roboto"/>
                <a:sym typeface="Roboto"/>
              </a:rPr>
              <a:t>Otsu Serial Implementation</a:t>
            </a:r>
            <a:endParaRPr b="0" i="0" sz="2900" u="none" cap="none" strike="noStrike">
              <a:solidFill>
                <a:schemeClr val="lt1"/>
              </a:solidFill>
              <a:latin typeface="Roboto"/>
              <a:ea typeface="Roboto"/>
              <a:cs typeface="Roboto"/>
              <a:sym typeface="Roboto"/>
            </a:endParaRPr>
          </a:p>
        </p:txBody>
      </p:sp>
      <p:pic>
        <p:nvPicPr>
          <p:cNvPr id="81" name="Google Shape;81;p3"/>
          <p:cNvPicPr preferRelativeResize="0"/>
          <p:nvPr/>
        </p:nvPicPr>
        <p:blipFill rotWithShape="1">
          <a:blip r:embed="rId3">
            <a:alphaModFix/>
          </a:blip>
          <a:srcRect b="0" l="0" r="0" t="0"/>
          <a:stretch/>
        </p:blipFill>
        <p:spPr>
          <a:xfrm>
            <a:off x="996275" y="2128050"/>
            <a:ext cx="6170643" cy="215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nvSpPr>
        <p:spPr>
          <a:xfrm>
            <a:off x="501850" y="324300"/>
            <a:ext cx="80382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chemeClr val="lt1"/>
                </a:solidFill>
                <a:latin typeface="Roboto"/>
                <a:ea typeface="Roboto"/>
                <a:cs typeface="Roboto"/>
                <a:sym typeface="Roboto"/>
              </a:rPr>
              <a:t>Parallel implementation of Otsu in Python using pymp</a:t>
            </a:r>
            <a:endParaRPr b="0" i="0" sz="2900" u="none" cap="none" strike="noStrike">
              <a:solidFill>
                <a:schemeClr val="lt1"/>
              </a:solidFill>
              <a:latin typeface="Roboto"/>
              <a:ea typeface="Roboto"/>
              <a:cs typeface="Roboto"/>
              <a:sym typeface="Roboto"/>
            </a:endParaRPr>
          </a:p>
        </p:txBody>
      </p:sp>
      <p:sp>
        <p:nvSpPr>
          <p:cNvPr id="87" name="Google Shape;87;p4"/>
          <p:cNvSpPr txBox="1"/>
          <p:nvPr/>
        </p:nvSpPr>
        <p:spPr>
          <a:xfrm>
            <a:off x="741100" y="1975000"/>
            <a:ext cx="75678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binarization output into image2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x_size2 = x_size1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y_size2 = y_size1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with pymp.Parallel(2) as p1:</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with pymp.Parallel(2) as p2:</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for y in p1.range(0,y_size2): </a:t>
            </a:r>
            <a:endParaRPr b="0" i="0" sz="1400" u="none" cap="none" strike="noStrike">
              <a:solidFill>
                <a:srgbClr val="000000"/>
              </a:solidFill>
              <a:latin typeface="Arial"/>
              <a:ea typeface="Arial"/>
              <a:cs typeface="Arial"/>
              <a:sym typeface="Arial"/>
            </a:endParaRPr>
          </a:p>
          <a:p>
            <a:pPr indent="45720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x in p2.range(0,x_size2): </a:t>
            </a:r>
            <a:endParaRPr b="0" i="0" sz="1400" u="none" cap="none" strike="noStrike">
              <a:solidFill>
                <a:srgbClr val="000000"/>
              </a:solidFill>
              <a:latin typeface="Arial"/>
              <a:ea typeface="Arial"/>
              <a:cs typeface="Arial"/>
              <a:sym typeface="Arial"/>
            </a:endParaRPr>
          </a:p>
          <a:p>
            <a:pPr indent="457200" lvl="0" marL="13716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(image1[y][x] &gt; threshold):</a:t>
            </a:r>
            <a:endParaRPr b="0" i="0" sz="1400" u="none" cap="none" strike="noStrike">
              <a:solidFill>
                <a:srgbClr val="000000"/>
              </a:solidFill>
              <a:latin typeface="Arial"/>
              <a:ea typeface="Arial"/>
              <a:cs typeface="Arial"/>
              <a:sym typeface="Arial"/>
            </a:endParaRPr>
          </a:p>
          <a:p>
            <a:pPr indent="457200" lvl="0" marL="18288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image2[y][x] = MAX_BRIGHTNESS </a:t>
            </a:r>
            <a:endParaRPr b="0" i="0" sz="1400" u="none" cap="none" strike="noStrike">
              <a:solidFill>
                <a:srgbClr val="000000"/>
              </a:solidFill>
              <a:latin typeface="Arial"/>
              <a:ea typeface="Arial"/>
              <a:cs typeface="Arial"/>
              <a:sym typeface="Arial"/>
            </a:endParaRPr>
          </a:p>
          <a:p>
            <a:pPr indent="0" lvl="0" marL="18288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else: </a:t>
            </a:r>
            <a:endParaRPr b="0" i="0" sz="1400" u="none" cap="none" strike="noStrike">
              <a:solidFill>
                <a:srgbClr val="000000"/>
              </a:solidFill>
              <a:latin typeface="Arial"/>
              <a:ea typeface="Arial"/>
              <a:cs typeface="Arial"/>
              <a:sym typeface="Arial"/>
            </a:endParaRPr>
          </a:p>
          <a:p>
            <a:pPr indent="457200" lvl="0" marL="18288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image2[y][x] =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graphicFrame>
        <p:nvGraphicFramePr>
          <p:cNvPr id="92" name="Google Shape;92;p5"/>
          <p:cNvGraphicFramePr/>
          <p:nvPr/>
        </p:nvGraphicFramePr>
        <p:xfrm>
          <a:off x="1326738" y="815510"/>
          <a:ext cx="3000000" cy="3000000"/>
        </p:xfrm>
        <a:graphic>
          <a:graphicData uri="http://schemas.openxmlformats.org/drawingml/2006/table">
            <a:tbl>
              <a:tblPr>
                <a:noFill/>
                <a:tableStyleId>{C9629678-3540-4221-A2B3-CF106C8AE4FD}</a:tableStyleId>
              </a:tblPr>
              <a:tblGrid>
                <a:gridCol w="1361900"/>
                <a:gridCol w="1361900"/>
                <a:gridCol w="1361900"/>
                <a:gridCol w="1361900"/>
                <a:gridCol w="1042925"/>
              </a:tblGrid>
              <a:tr h="133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Image Size</a:t>
                      </a:r>
                      <a:endParaRPr sz="1400" u="none" cap="none" strike="noStrike"/>
                    </a:p>
                  </a:txBody>
                  <a:tcPr marT="91425" marB="91425" marR="91425" marL="91425"/>
                </a:tc>
                <a:tc gridSpan="2">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t>747*749</a:t>
                      </a:r>
                      <a:endParaRPr sz="1800" u="none" cap="none" strike="noStrike"/>
                    </a:p>
                  </a:txBody>
                  <a:tcPr marT="91425" marB="91425" marR="91425" marL="91425"/>
                </a:tc>
                <a:tc hMerge="1"/>
                <a:tc gridSpan="2">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t>3000*4000</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91425" marB="91425" marR="91425" marL="91425"/>
                </a:tc>
                <a:tc hMerge="1"/>
              </a:tr>
              <a:tr h="422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t>Time</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t>Speed up</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Speed up</a:t>
                      </a:r>
                      <a:endParaRPr sz="1400" u="none" cap="none" strike="noStrike"/>
                    </a:p>
                  </a:txBody>
                  <a:tcPr marT="91425" marB="91425" marR="91425" marL="91425"/>
                </a:tc>
              </a:tr>
              <a:tr h="676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Serial Code</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04.349644</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       -</a:t>
                      </a:r>
                      <a:endParaRPr sz="18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highlight>
                            <a:srgbClr val="FFFFFF"/>
                          </a:highlight>
                        </a:rPr>
                        <a:t>01:32.969159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a:t>
                      </a:r>
                      <a:endParaRPr sz="1400" u="none" cap="none" strike="noStrike"/>
                    </a:p>
                  </a:txBody>
                  <a:tcPr marT="91425" marB="91425" marR="91425" marL="91425"/>
                </a:tc>
              </a:tr>
              <a:tr h="676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Parallel (2 cores)</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03.565550</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1.219</a:t>
                      </a:r>
                      <a:endParaRPr sz="18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highlight>
                            <a:srgbClr val="FFFFFF"/>
                          </a:highlight>
                        </a:rPr>
                        <a:t>01:17.713817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1.196</a:t>
                      </a:r>
                      <a:endParaRPr sz="1400" u="none" cap="none" strike="noStrike"/>
                    </a:p>
                  </a:txBody>
                  <a:tcPr marT="91425" marB="91425" marR="91425" marL="91425"/>
                </a:tc>
              </a:tr>
              <a:tr h="676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Parallel (4 cores)</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03.711449</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1.172</a:t>
                      </a:r>
                      <a:endParaRPr sz="18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highlight>
                            <a:srgbClr val="FFFFFF"/>
                          </a:highlight>
                        </a:rPr>
                        <a:t>01:17.542181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1.199</a:t>
                      </a:r>
                      <a:endParaRPr sz="1400" u="none" cap="none" strike="noStrike"/>
                    </a:p>
                  </a:txBody>
                  <a:tcPr marT="91425" marB="91425" marR="91425" marL="91425"/>
                </a:tc>
              </a:tr>
              <a:tr h="8731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Parallel (6 cores)</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03.812567</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800"/>
                        <a:buFont typeface="Arial"/>
                        <a:buNone/>
                      </a:pPr>
                      <a:r>
                        <a:rPr lang="en" sz="1800" u="none" cap="none" strike="noStrike">
                          <a:highlight>
                            <a:srgbClr val="FFFFFF"/>
                          </a:highlight>
                        </a:rPr>
                        <a:t>1.141</a:t>
                      </a:r>
                      <a:endParaRPr sz="18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highlight>
                            <a:srgbClr val="FFFFFF"/>
                          </a:highlight>
                        </a:rPr>
                        <a:t>01:17.224416</a:t>
                      </a:r>
                      <a:endParaRPr sz="1800" u="none" cap="none" strike="noStrike">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1.204</a:t>
                      </a:r>
                      <a:endParaRPr sz="1400" u="none" cap="none" strike="noStrike"/>
                    </a:p>
                  </a:txBody>
                  <a:tcPr marT="91425" marB="91425" marR="91425" marL="91425"/>
                </a:tc>
              </a:tr>
            </a:tbl>
          </a:graphicData>
        </a:graphic>
      </p:graphicFrame>
      <p:sp>
        <p:nvSpPr>
          <p:cNvPr id="93" name="Google Shape;93;p5"/>
          <p:cNvSpPr txBox="1"/>
          <p:nvPr/>
        </p:nvSpPr>
        <p:spPr>
          <a:xfrm>
            <a:off x="1418900" y="124950"/>
            <a:ext cx="5757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chemeClr val="lt1"/>
                </a:solidFill>
                <a:latin typeface="Roboto"/>
                <a:ea typeface="Roboto"/>
                <a:cs typeface="Roboto"/>
                <a:sym typeface="Roboto"/>
              </a:rPr>
              <a:t>Code Runtime</a:t>
            </a:r>
            <a:endParaRPr b="0" i="0" sz="2900" u="none" cap="none" strike="noStrike">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2900"/>
              <a:t>Parallelising K-Means clustering for Color-based Image Segmentation</a:t>
            </a:r>
            <a:endParaRPr sz="2900"/>
          </a:p>
          <a:p>
            <a:pPr indent="0" lvl="0" marL="0" rtl="0" algn="l">
              <a:lnSpc>
                <a:spcPct val="100000"/>
              </a:lnSpc>
              <a:spcBef>
                <a:spcPts val="0"/>
              </a:spcBef>
              <a:spcAft>
                <a:spcPts val="0"/>
              </a:spcAft>
              <a:buSzPts val="3200"/>
              <a:buNone/>
            </a:pPr>
            <a:r>
              <a:t/>
            </a:r>
            <a:endParaRPr sz="2200"/>
          </a:p>
        </p:txBody>
      </p:sp>
      <p:sp>
        <p:nvSpPr>
          <p:cNvPr id="99" name="Google Shape;99;p6"/>
          <p:cNvSpPr txBox="1"/>
          <p:nvPr>
            <p:ph idx="1" type="body"/>
          </p:nvPr>
        </p:nvSpPr>
        <p:spPr>
          <a:xfrm>
            <a:off x="471900" y="1714950"/>
            <a:ext cx="6792300" cy="9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Given an image and an integer number K, The k-means clustering algorithm can be used to partition the image pixels into K groups, in such a way that pixels in the same group are similar in terms of color</a:t>
            </a:r>
            <a:endParaRPr sz="1500">
              <a:solidFill>
                <a:srgbClr val="000000"/>
              </a:solidFill>
            </a:endParaRPr>
          </a:p>
        </p:txBody>
      </p:sp>
      <p:sp>
        <p:nvSpPr>
          <p:cNvPr id="100" name="Google Shape;100;p6"/>
          <p:cNvSpPr txBox="1"/>
          <p:nvPr>
            <p:ph idx="1" type="body"/>
          </p:nvPr>
        </p:nvSpPr>
        <p:spPr>
          <a:xfrm>
            <a:off x="706025" y="2739100"/>
            <a:ext cx="20664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Cluster initialisation</a:t>
            </a:r>
            <a:endParaRPr sz="1500">
              <a:solidFill>
                <a:srgbClr val="000000"/>
              </a:solidFill>
            </a:endParaRPr>
          </a:p>
        </p:txBody>
      </p:sp>
      <p:sp>
        <p:nvSpPr>
          <p:cNvPr id="101" name="Google Shape;101;p6"/>
          <p:cNvSpPr txBox="1"/>
          <p:nvPr>
            <p:ph idx="1" type="body"/>
          </p:nvPr>
        </p:nvSpPr>
        <p:spPr>
          <a:xfrm>
            <a:off x="3412047" y="2739100"/>
            <a:ext cx="17418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Pixel Assignment</a:t>
            </a:r>
            <a:endParaRPr sz="1500">
              <a:solidFill>
                <a:srgbClr val="000000"/>
              </a:solidFill>
            </a:endParaRPr>
          </a:p>
        </p:txBody>
      </p:sp>
      <p:sp>
        <p:nvSpPr>
          <p:cNvPr id="102" name="Google Shape;102;p6"/>
          <p:cNvSpPr txBox="1"/>
          <p:nvPr>
            <p:ph idx="1" type="body"/>
          </p:nvPr>
        </p:nvSpPr>
        <p:spPr>
          <a:xfrm>
            <a:off x="5992661" y="2739113"/>
            <a:ext cx="23763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Update center</a:t>
            </a:r>
            <a:endParaRPr sz="1500">
              <a:solidFill>
                <a:srgbClr val="000000"/>
              </a:solidFill>
            </a:endParaRPr>
          </a:p>
        </p:txBody>
      </p:sp>
      <p:sp>
        <p:nvSpPr>
          <p:cNvPr id="103" name="Google Shape;103;p6"/>
          <p:cNvSpPr txBox="1"/>
          <p:nvPr>
            <p:ph idx="1" type="body"/>
          </p:nvPr>
        </p:nvSpPr>
        <p:spPr>
          <a:xfrm>
            <a:off x="5788386" y="4140788"/>
            <a:ext cx="23763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solidFill>
                  <a:srgbClr val="000000"/>
                </a:solidFill>
              </a:rPr>
              <a:t>Check for changes</a:t>
            </a:r>
            <a:endParaRPr>
              <a:solidFill>
                <a:srgbClr val="000000"/>
              </a:solidFill>
            </a:endParaRPr>
          </a:p>
        </p:txBody>
      </p:sp>
      <p:cxnSp>
        <p:nvCxnSpPr>
          <p:cNvPr id="104" name="Google Shape;104;p6"/>
          <p:cNvCxnSpPr>
            <a:stCxn id="100" idx="3"/>
            <a:endCxn id="101" idx="1"/>
          </p:cNvCxnSpPr>
          <p:nvPr/>
        </p:nvCxnSpPr>
        <p:spPr>
          <a:xfrm>
            <a:off x="2772425" y="2911150"/>
            <a:ext cx="639600" cy="0"/>
          </a:xfrm>
          <a:prstGeom prst="straightConnector1">
            <a:avLst/>
          </a:prstGeom>
          <a:noFill/>
          <a:ln cap="flat" cmpd="sng" w="9525">
            <a:solidFill>
              <a:schemeClr val="dk2"/>
            </a:solidFill>
            <a:prstDash val="solid"/>
            <a:round/>
            <a:headEnd len="sm" w="sm" type="none"/>
            <a:tailEnd len="med" w="med" type="triangle"/>
          </a:ln>
        </p:spPr>
      </p:cxnSp>
      <p:cxnSp>
        <p:nvCxnSpPr>
          <p:cNvPr id="105" name="Google Shape;105;p6"/>
          <p:cNvCxnSpPr>
            <a:stCxn id="101" idx="3"/>
            <a:endCxn id="102" idx="1"/>
          </p:cNvCxnSpPr>
          <p:nvPr/>
        </p:nvCxnSpPr>
        <p:spPr>
          <a:xfrm>
            <a:off x="5153847" y="2911150"/>
            <a:ext cx="838800" cy="0"/>
          </a:xfrm>
          <a:prstGeom prst="straightConnector1">
            <a:avLst/>
          </a:prstGeom>
          <a:noFill/>
          <a:ln cap="flat" cmpd="sng" w="9525">
            <a:solidFill>
              <a:schemeClr val="dk2"/>
            </a:solidFill>
            <a:prstDash val="solid"/>
            <a:round/>
            <a:headEnd len="sm" w="sm" type="none"/>
            <a:tailEnd len="med" w="med" type="triangle"/>
          </a:ln>
        </p:spPr>
      </p:cxnSp>
      <p:cxnSp>
        <p:nvCxnSpPr>
          <p:cNvPr id="106" name="Google Shape;106;p6"/>
          <p:cNvCxnSpPr/>
          <p:nvPr/>
        </p:nvCxnSpPr>
        <p:spPr>
          <a:xfrm>
            <a:off x="6676930" y="3083233"/>
            <a:ext cx="11100" cy="1057500"/>
          </a:xfrm>
          <a:prstGeom prst="straightConnector1">
            <a:avLst/>
          </a:prstGeom>
          <a:noFill/>
          <a:ln cap="flat" cmpd="sng" w="9525">
            <a:solidFill>
              <a:schemeClr val="dk2"/>
            </a:solidFill>
            <a:prstDash val="solid"/>
            <a:round/>
            <a:headEnd len="sm" w="sm" type="none"/>
            <a:tailEnd len="med" w="med" type="triangle"/>
          </a:ln>
        </p:spPr>
      </p:cxnSp>
      <p:cxnSp>
        <p:nvCxnSpPr>
          <p:cNvPr id="107" name="Google Shape;107;p6"/>
          <p:cNvCxnSpPr>
            <a:endCxn id="101" idx="2"/>
          </p:cNvCxnSpPr>
          <p:nvPr/>
        </p:nvCxnSpPr>
        <p:spPr>
          <a:xfrm rot="10800000">
            <a:off x="4282947" y="3083200"/>
            <a:ext cx="1506300" cy="1023300"/>
          </a:xfrm>
          <a:prstGeom prst="straightConnector1">
            <a:avLst/>
          </a:prstGeom>
          <a:noFill/>
          <a:ln cap="flat" cmpd="sng" w="9525">
            <a:solidFill>
              <a:schemeClr val="dk2"/>
            </a:solidFill>
            <a:prstDash val="solid"/>
            <a:round/>
            <a:headEnd len="sm" w="sm" type="none"/>
            <a:tailEnd len="med" w="med" type="triangle"/>
          </a:ln>
        </p:spPr>
      </p:cxnSp>
      <p:sp>
        <p:nvSpPr>
          <p:cNvPr id="108" name="Google Shape;108;p6"/>
          <p:cNvSpPr txBox="1"/>
          <p:nvPr>
            <p:ph idx="1" type="body"/>
          </p:nvPr>
        </p:nvSpPr>
        <p:spPr>
          <a:xfrm>
            <a:off x="4928191" y="3282063"/>
            <a:ext cx="5097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yes</a:t>
            </a:r>
            <a:endParaRPr sz="1500">
              <a:solidFill>
                <a:srgbClr val="000000"/>
              </a:solidFill>
            </a:endParaRPr>
          </a:p>
        </p:txBody>
      </p:sp>
      <p:sp>
        <p:nvSpPr>
          <p:cNvPr id="109" name="Google Shape;109;p6"/>
          <p:cNvSpPr txBox="1"/>
          <p:nvPr>
            <p:ph idx="1" type="body"/>
          </p:nvPr>
        </p:nvSpPr>
        <p:spPr>
          <a:xfrm>
            <a:off x="2137800" y="4140788"/>
            <a:ext cx="15063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Update image</a:t>
            </a:r>
            <a:endParaRPr sz="1500">
              <a:solidFill>
                <a:srgbClr val="000000"/>
              </a:solidFill>
            </a:endParaRPr>
          </a:p>
        </p:txBody>
      </p:sp>
      <p:cxnSp>
        <p:nvCxnSpPr>
          <p:cNvPr id="110" name="Google Shape;110;p6"/>
          <p:cNvCxnSpPr>
            <a:stCxn id="103" idx="1"/>
            <a:endCxn id="109" idx="3"/>
          </p:cNvCxnSpPr>
          <p:nvPr/>
        </p:nvCxnSpPr>
        <p:spPr>
          <a:xfrm rot="10800000">
            <a:off x="3643986" y="4312838"/>
            <a:ext cx="2144400" cy="0"/>
          </a:xfrm>
          <a:prstGeom prst="straightConnector1">
            <a:avLst/>
          </a:prstGeom>
          <a:noFill/>
          <a:ln cap="flat" cmpd="sng" w="9525">
            <a:solidFill>
              <a:schemeClr val="dk2"/>
            </a:solidFill>
            <a:prstDash val="solid"/>
            <a:round/>
            <a:headEnd len="sm" w="sm" type="none"/>
            <a:tailEnd len="med" w="med" type="triangle"/>
          </a:ln>
        </p:spPr>
      </p:cxnSp>
      <p:sp>
        <p:nvSpPr>
          <p:cNvPr id="111" name="Google Shape;111;p6"/>
          <p:cNvSpPr txBox="1"/>
          <p:nvPr>
            <p:ph idx="1" type="body"/>
          </p:nvPr>
        </p:nvSpPr>
        <p:spPr>
          <a:xfrm>
            <a:off x="4461426" y="4355917"/>
            <a:ext cx="5097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solidFill>
                  <a:srgbClr val="000000"/>
                </a:solidFill>
              </a:rPr>
              <a:t>no</a:t>
            </a:r>
            <a:endParaRPr sz="15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7"/>
          <p:cNvSpPr txBox="1"/>
          <p:nvPr/>
        </p:nvSpPr>
        <p:spPr>
          <a:xfrm>
            <a:off x="353950" y="58975"/>
            <a:ext cx="742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117" name="Google Shape;117;p7"/>
          <p:cNvPicPr preferRelativeResize="0"/>
          <p:nvPr/>
        </p:nvPicPr>
        <p:blipFill rotWithShape="1">
          <a:blip r:embed="rId3">
            <a:alphaModFix/>
          </a:blip>
          <a:srcRect b="0" l="0" r="0" t="0"/>
          <a:stretch/>
        </p:blipFill>
        <p:spPr>
          <a:xfrm>
            <a:off x="164200" y="200750"/>
            <a:ext cx="4030122" cy="2266951"/>
          </a:xfrm>
          <a:prstGeom prst="rect">
            <a:avLst/>
          </a:prstGeom>
          <a:noFill/>
          <a:ln>
            <a:noFill/>
          </a:ln>
        </p:spPr>
      </p:pic>
      <p:pic>
        <p:nvPicPr>
          <p:cNvPr id="118" name="Google Shape;118;p7"/>
          <p:cNvPicPr preferRelativeResize="0"/>
          <p:nvPr/>
        </p:nvPicPr>
        <p:blipFill rotWithShape="1">
          <a:blip r:embed="rId4">
            <a:alphaModFix/>
          </a:blip>
          <a:srcRect b="0" l="0" r="0" t="0"/>
          <a:stretch/>
        </p:blipFill>
        <p:spPr>
          <a:xfrm>
            <a:off x="4949675" y="200750"/>
            <a:ext cx="4030125" cy="2266951"/>
          </a:xfrm>
          <a:prstGeom prst="rect">
            <a:avLst/>
          </a:prstGeom>
          <a:noFill/>
          <a:ln>
            <a:noFill/>
          </a:ln>
        </p:spPr>
      </p:pic>
      <p:pic>
        <p:nvPicPr>
          <p:cNvPr id="119" name="Google Shape;119;p7"/>
          <p:cNvPicPr preferRelativeResize="0"/>
          <p:nvPr/>
        </p:nvPicPr>
        <p:blipFill rotWithShape="1">
          <a:blip r:embed="rId5">
            <a:alphaModFix/>
          </a:blip>
          <a:srcRect b="0" l="0" r="0" t="0"/>
          <a:stretch/>
        </p:blipFill>
        <p:spPr>
          <a:xfrm>
            <a:off x="152400" y="2724150"/>
            <a:ext cx="4030134" cy="2266951"/>
          </a:xfrm>
          <a:prstGeom prst="rect">
            <a:avLst/>
          </a:prstGeom>
          <a:noFill/>
          <a:ln>
            <a:noFill/>
          </a:ln>
        </p:spPr>
      </p:pic>
      <p:pic>
        <p:nvPicPr>
          <p:cNvPr id="120" name="Google Shape;120;p7"/>
          <p:cNvPicPr preferRelativeResize="0"/>
          <p:nvPr/>
        </p:nvPicPr>
        <p:blipFill rotWithShape="1">
          <a:blip r:embed="rId6">
            <a:alphaModFix/>
          </a:blip>
          <a:srcRect b="0" l="0" r="0" t="0"/>
          <a:stretch/>
        </p:blipFill>
        <p:spPr>
          <a:xfrm>
            <a:off x="4857200" y="2724150"/>
            <a:ext cx="4030125" cy="2266936"/>
          </a:xfrm>
          <a:prstGeom prst="rect">
            <a:avLst/>
          </a:prstGeom>
          <a:noFill/>
          <a:ln>
            <a:noFill/>
          </a:ln>
        </p:spPr>
      </p:pic>
      <p:sp>
        <p:nvSpPr>
          <p:cNvPr id="121" name="Google Shape;121;p7"/>
          <p:cNvSpPr txBox="1"/>
          <p:nvPr/>
        </p:nvSpPr>
        <p:spPr>
          <a:xfrm>
            <a:off x="3079450" y="280675"/>
            <a:ext cx="102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K = 2</a:t>
            </a:r>
            <a:endParaRPr b="0" i="0" sz="1700" u="none" cap="none" strike="noStrike">
              <a:solidFill>
                <a:srgbClr val="000000"/>
              </a:solidFill>
              <a:latin typeface="Roboto"/>
              <a:ea typeface="Roboto"/>
              <a:cs typeface="Roboto"/>
              <a:sym typeface="Roboto"/>
            </a:endParaRPr>
          </a:p>
        </p:txBody>
      </p:sp>
      <p:sp>
        <p:nvSpPr>
          <p:cNvPr id="122" name="Google Shape;122;p7"/>
          <p:cNvSpPr txBox="1"/>
          <p:nvPr/>
        </p:nvSpPr>
        <p:spPr>
          <a:xfrm>
            <a:off x="7953200" y="280675"/>
            <a:ext cx="102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K = 3</a:t>
            </a:r>
            <a:endParaRPr b="0" i="0" sz="1700" u="none" cap="none" strike="noStrike">
              <a:solidFill>
                <a:srgbClr val="000000"/>
              </a:solidFill>
              <a:latin typeface="Roboto"/>
              <a:ea typeface="Roboto"/>
              <a:cs typeface="Roboto"/>
              <a:sym typeface="Roboto"/>
            </a:endParaRPr>
          </a:p>
        </p:txBody>
      </p:sp>
      <p:sp>
        <p:nvSpPr>
          <p:cNvPr id="123" name="Google Shape;123;p7"/>
          <p:cNvSpPr txBox="1"/>
          <p:nvPr/>
        </p:nvSpPr>
        <p:spPr>
          <a:xfrm>
            <a:off x="3079450" y="2898025"/>
            <a:ext cx="102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K = 5</a:t>
            </a:r>
            <a:endParaRPr b="0" i="0" sz="1700" u="none" cap="none" strike="noStrike">
              <a:solidFill>
                <a:srgbClr val="000000"/>
              </a:solidFill>
              <a:latin typeface="Roboto"/>
              <a:ea typeface="Roboto"/>
              <a:cs typeface="Roboto"/>
              <a:sym typeface="Roboto"/>
            </a:endParaRPr>
          </a:p>
        </p:txBody>
      </p:sp>
      <p:sp>
        <p:nvSpPr>
          <p:cNvPr id="124" name="Google Shape;124;p7"/>
          <p:cNvSpPr txBox="1"/>
          <p:nvPr/>
        </p:nvSpPr>
        <p:spPr>
          <a:xfrm>
            <a:off x="7953200" y="2898025"/>
            <a:ext cx="102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K = 16</a:t>
            </a:r>
            <a:endParaRPr b="0" i="0" sz="17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Sequential code runtime</a:t>
            </a:r>
            <a:endParaRPr/>
          </a:p>
          <a:p>
            <a:pPr indent="0" lvl="0" marL="0" rtl="0" algn="l">
              <a:lnSpc>
                <a:spcPct val="100000"/>
              </a:lnSpc>
              <a:spcBef>
                <a:spcPts val="0"/>
              </a:spcBef>
              <a:spcAft>
                <a:spcPts val="0"/>
              </a:spcAft>
              <a:buSzPts val="3200"/>
              <a:buNone/>
            </a:pPr>
            <a:r>
              <a:t/>
            </a:r>
            <a:endParaRPr/>
          </a:p>
        </p:txBody>
      </p:sp>
      <p:graphicFrame>
        <p:nvGraphicFramePr>
          <p:cNvPr id="130" name="Google Shape;130;p8"/>
          <p:cNvGraphicFramePr/>
          <p:nvPr/>
        </p:nvGraphicFramePr>
        <p:xfrm>
          <a:off x="509100" y="1805450"/>
          <a:ext cx="3000000" cy="3000000"/>
        </p:xfrm>
        <a:graphic>
          <a:graphicData uri="http://schemas.openxmlformats.org/drawingml/2006/table">
            <a:tbl>
              <a:tblPr>
                <a:noFill/>
                <a:tableStyleId>{B0645FE9-534D-4F1F-958E-1A11E8F3000E}</a:tableStyleId>
              </a:tblPr>
              <a:tblGrid>
                <a:gridCol w="1629800"/>
                <a:gridCol w="1279900"/>
              </a:tblGrid>
              <a:tr h="508050">
                <a:tc>
                  <a:txBody>
                    <a:bodyPr/>
                    <a:lstStyle/>
                    <a:p>
                      <a:pPr indent="0" lvl="0" marL="0" marR="0" rtl="0" algn="ctr">
                        <a:lnSpc>
                          <a:spcPct val="115000"/>
                        </a:lnSpc>
                        <a:spcBef>
                          <a:spcPts val="0"/>
                        </a:spcBef>
                        <a:spcAft>
                          <a:spcPts val="0"/>
                        </a:spcAft>
                        <a:buClr>
                          <a:srgbClr val="000000"/>
                        </a:buClr>
                        <a:buSzPts val="1500"/>
                        <a:buFont typeface="Arial"/>
                        <a:buNone/>
                      </a:pPr>
                      <a:r>
                        <a:rPr lang="en" sz="1500" u="none" cap="none" strike="noStrike"/>
                        <a:t>K</a:t>
                      </a:r>
                      <a:endParaRPr sz="1500" u="none" cap="none" strike="noStrike"/>
                    </a:p>
                    <a:p>
                      <a:pPr indent="0" lvl="0" marL="0" marR="0" rtl="0" algn="ctr">
                        <a:lnSpc>
                          <a:spcPct val="115000"/>
                        </a:lnSpc>
                        <a:spcBef>
                          <a:spcPts val="0"/>
                        </a:spcBef>
                        <a:spcAft>
                          <a:spcPts val="0"/>
                        </a:spcAft>
                        <a:buClr>
                          <a:srgbClr val="000000"/>
                        </a:buClr>
                        <a:buSzPts val="1500"/>
                        <a:buFont typeface="Arial"/>
                        <a:buNone/>
                      </a:pPr>
                      <a:r>
                        <a:rPr lang="en" sz="1500" u="none" cap="none" strike="noStrike"/>
                        <a:t>(number of clusters)</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 sz="1500" u="none" cap="none" strike="noStrike"/>
                        <a:t>Time(in seconds)</a:t>
                      </a:r>
                      <a:endParaRPr sz="1500" u="none" cap="none" strike="noStrike"/>
                    </a:p>
                    <a:p>
                      <a:pPr indent="0" lvl="0" marL="0" marR="0" rtl="0" algn="l">
                        <a:lnSpc>
                          <a:spcPct val="115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0.642773</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1.857564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7.035693</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12.844987</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21.2569</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2375">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55.388927</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131" name="Google Shape;131;p8" title="Chart"/>
          <p:cNvPicPr preferRelativeResize="0"/>
          <p:nvPr/>
        </p:nvPicPr>
        <p:blipFill rotWithShape="1">
          <a:blip r:embed="rId3">
            <a:alphaModFix/>
          </a:blip>
          <a:srcRect b="0" l="0" r="0" t="0"/>
          <a:stretch/>
        </p:blipFill>
        <p:spPr>
          <a:xfrm>
            <a:off x="3959800" y="1758013"/>
            <a:ext cx="4734201" cy="292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Parallel code runtime</a:t>
            </a:r>
            <a:endParaRPr/>
          </a:p>
          <a:p>
            <a:pPr indent="0" lvl="0" marL="0" rtl="0" algn="l">
              <a:lnSpc>
                <a:spcPct val="100000"/>
              </a:lnSpc>
              <a:spcBef>
                <a:spcPts val="0"/>
              </a:spcBef>
              <a:spcAft>
                <a:spcPts val="0"/>
              </a:spcAft>
              <a:buSzPts val="3200"/>
              <a:buNone/>
            </a:pPr>
            <a:r>
              <a:t/>
            </a:r>
            <a:endParaRPr/>
          </a:p>
        </p:txBody>
      </p:sp>
      <p:graphicFrame>
        <p:nvGraphicFramePr>
          <p:cNvPr id="137" name="Google Shape;137;p9"/>
          <p:cNvGraphicFramePr/>
          <p:nvPr/>
        </p:nvGraphicFramePr>
        <p:xfrm>
          <a:off x="56950" y="2171700"/>
          <a:ext cx="3000000" cy="3000000"/>
        </p:xfrm>
        <a:graphic>
          <a:graphicData uri="http://schemas.openxmlformats.org/drawingml/2006/table">
            <a:tbl>
              <a:tblPr>
                <a:noFill/>
                <a:tableStyleId>{B0645FE9-534D-4F1F-958E-1A11E8F3000E}</a:tableStyleId>
              </a:tblPr>
              <a:tblGrid>
                <a:gridCol w="659350"/>
                <a:gridCol w="659350"/>
                <a:gridCol w="659350"/>
                <a:gridCol w="659350"/>
                <a:gridCol w="659350"/>
                <a:gridCol w="659350"/>
                <a:gridCol w="659350"/>
              </a:tblGrid>
              <a:tr h="439150">
                <a:tc rowSpan="2">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K</a:t>
                      </a:r>
                      <a:endParaRPr sz="1000" u="none" cap="none" strike="noStrike"/>
                    </a:p>
                    <a:p>
                      <a:pPr indent="0" lvl="0" marL="0" marR="0" rtl="0" algn="ctr">
                        <a:lnSpc>
                          <a:spcPct val="115000"/>
                        </a:lnSpc>
                        <a:spcBef>
                          <a:spcPts val="0"/>
                        </a:spcBef>
                        <a:spcAft>
                          <a:spcPts val="0"/>
                        </a:spcAft>
                        <a:buClr>
                          <a:srgbClr val="000000"/>
                        </a:buClr>
                        <a:buSzPts val="1000"/>
                        <a:buFont typeface="Arial"/>
                        <a:buNone/>
                      </a:pPr>
                      <a:r>
                        <a:rPr lang="en" sz="1000" u="none" cap="none" strike="noStrike"/>
                        <a:t>(number of clusters)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6">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Time(in seconds)</a:t>
                      </a:r>
                      <a:endParaRPr sz="1000" u="none" cap="none" strike="noStrike"/>
                    </a:p>
                    <a:p>
                      <a:pPr indent="0" lvl="0" marL="0" marR="0" rtl="0" algn="ctr">
                        <a:lnSpc>
                          <a:spcPct val="115000"/>
                        </a:lnSpc>
                        <a:spcBef>
                          <a:spcPts val="0"/>
                        </a:spcBef>
                        <a:spcAft>
                          <a:spcPts val="0"/>
                        </a:spcAft>
                        <a:buClr>
                          <a:srgbClr val="000000"/>
                        </a:buClr>
                        <a:buSzPts val="1000"/>
                        <a:buFont typeface="Arial"/>
                        <a:buNone/>
                      </a:pPr>
                      <a:r>
                        <a:rPr lang="en" sz="1000" u="none" cap="none" strike="noStrike"/>
                        <a:t>n - number of threads</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r>
              <a:tr h="330150">
                <a:tc vMerge="1"/>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 = 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 = 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 = 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 = 10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 = 12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0.372275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0.254146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0.188513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0.172551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0.154262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0.125635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0.400883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0.379079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0.240873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0.142251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0.15388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0.13442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2.89449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0.875069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0.745475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0.978225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0.927522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0.91979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6.797256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3.408044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2.44726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1.687233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2.168198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0.960925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16.91064</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8.642086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4.425368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4.331817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3.463592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3.634403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9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32</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32.27271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16.950818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13.233873</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12.845837</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11.363671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10.59308</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138" name="Google Shape;138;p9" title="Chart"/>
          <p:cNvPicPr preferRelativeResize="0"/>
          <p:nvPr/>
        </p:nvPicPr>
        <p:blipFill rotWithShape="1">
          <a:blip r:embed="rId3">
            <a:alphaModFix/>
          </a:blip>
          <a:srcRect b="0" l="0" r="0" t="0"/>
          <a:stretch/>
        </p:blipFill>
        <p:spPr>
          <a:xfrm>
            <a:off x="4745225" y="2084550"/>
            <a:ext cx="4339251" cy="2687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